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7" r:id="rId5"/>
    <p:sldId id="357" r:id="rId6"/>
    <p:sldId id="356" r:id="rId7"/>
    <p:sldId id="318" r:id="rId8"/>
    <p:sldId id="372" r:id="rId9"/>
    <p:sldId id="376" r:id="rId10"/>
    <p:sldId id="375" r:id="rId11"/>
    <p:sldId id="379" r:id="rId12"/>
    <p:sldId id="377" r:id="rId13"/>
    <p:sldId id="373" r:id="rId14"/>
    <p:sldId id="378" r:id="rId15"/>
    <p:sldId id="380" r:id="rId16"/>
    <p:sldId id="374" r:id="rId17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B3DC51A-3761-1B51-B6B0-B9BDCCD52AAB}" name="McKinnon, James" initials="MJ" userId="S::james.mckinnon@ocparks.com::186a1dec-6435-4085-ab5c-04275edec6fb" providerId="AD"/>
  <p188:author id="{E188D339-30A0-9747-4434-6F368E2E59AF}" name="Naegele, Jennifer" initials="NJ" userId="S::Jennifer.Naegele@ocparks.com::96b768f3-89b1-4bcd-999c-e37a28b5544c" providerId="AD"/>
  <p188:author id="{B1B8C3F8-F6CD-6520-AAD0-0C699FB13C4E}" name="Naegele, Jennifer" initials="NJ" userId="S::jennifer.naegele@ocparks.com::96b768f3-89b1-4bcd-999c-e37a28b5544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egele, Jennifer" initials="NJ" lastIdx="10" clrIdx="0">
    <p:extLst>
      <p:ext uri="{19B8F6BF-5375-455C-9EA6-DF929625EA0E}">
        <p15:presenceInfo xmlns:p15="http://schemas.microsoft.com/office/powerpoint/2012/main" userId="S::Jennifer.Naegele@ocparks.com::96b768f3-89b1-4bcd-999c-e37a28b554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EB"/>
    <a:srgbClr val="FFFFDD"/>
    <a:srgbClr val="FFFFCC"/>
    <a:srgbClr val="EEF6D6"/>
    <a:srgbClr val="FED3CE"/>
    <a:srgbClr val="FFCDCD"/>
    <a:srgbClr val="FFE1E1"/>
    <a:srgbClr val="FF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21888D-E509-4EC1-94BD-89FABBE6FAFE}" v="241" dt="2023-08-03T18:42:20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3012329" cy="462119"/>
          </a:xfrm>
          <a:prstGeom prst="rect">
            <a:avLst/>
          </a:prstGeom>
        </p:spPr>
        <p:txBody>
          <a:bodyPr vert="horz" lIns="90708" tIns="45356" rIns="90708" bIns="4535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82" y="0"/>
            <a:ext cx="3012329" cy="462119"/>
          </a:xfrm>
          <a:prstGeom prst="rect">
            <a:avLst/>
          </a:prstGeom>
        </p:spPr>
        <p:txBody>
          <a:bodyPr vert="horz" lIns="90708" tIns="45356" rIns="90708" bIns="45356" rtlCol="0"/>
          <a:lstStyle>
            <a:lvl1pPr algn="r">
              <a:defRPr sz="1100"/>
            </a:lvl1pPr>
          </a:lstStyle>
          <a:p>
            <a:fld id="{CE115554-AEE0-46C7-9216-4AFBE942A2FE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" y="8772379"/>
            <a:ext cx="3012329" cy="462119"/>
          </a:xfrm>
          <a:prstGeom prst="rect">
            <a:avLst/>
          </a:prstGeom>
        </p:spPr>
        <p:txBody>
          <a:bodyPr vert="horz" lIns="90708" tIns="45356" rIns="90708" bIns="4535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82" y="8772379"/>
            <a:ext cx="3012329" cy="462119"/>
          </a:xfrm>
          <a:prstGeom prst="rect">
            <a:avLst/>
          </a:prstGeom>
        </p:spPr>
        <p:txBody>
          <a:bodyPr vert="horz" lIns="90708" tIns="45356" rIns="90708" bIns="45356" rtlCol="0" anchor="b"/>
          <a:lstStyle>
            <a:lvl1pPr algn="r">
              <a:defRPr sz="1100"/>
            </a:lvl1pPr>
          </a:lstStyle>
          <a:p>
            <a:fld id="{77FB932D-E96D-49CE-9D39-A197BDDE07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39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33" tIns="46219" rIns="92433" bIns="4621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0"/>
            <a:ext cx="3011699" cy="461804"/>
          </a:xfrm>
          <a:prstGeom prst="rect">
            <a:avLst/>
          </a:prstGeom>
        </p:spPr>
        <p:txBody>
          <a:bodyPr vert="horz" lIns="92433" tIns="46219" rIns="92433" bIns="4621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4AB79568-3AE2-408D-8B6C-4CEFC9433B72}" type="datetimeFigureOut">
              <a:rPr lang="en-US"/>
              <a:pPr>
                <a:defRPr/>
              </a:pPr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3" tIns="46219" rIns="92433" bIns="4621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33" tIns="46219" rIns="92433" bIns="4621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33" tIns="46219" rIns="92433" bIns="4621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33" tIns="46219" rIns="92433" bIns="4621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fld id="{74E86F25-EF54-4B5A-AD2F-B924039C1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453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04C287-7649-4436-AE70-1FBEE39D0BF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30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8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14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5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8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E86F25-EF54-4B5A-AD2F-B924039C1F7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3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006E4-E2B4-4A90-8583-DE74B6106AD7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844AB-779D-4DB8-83E9-7A55F557B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63D81-BBD8-4FA4-A611-51BB368BAD69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9360B-50C4-4678-BC1E-B6ABB3892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AEE8-E30C-423F-9746-34F0B6E14DEB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9EC9C-42BD-4C22-A01F-7A68D3EABE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DB84-D38A-4902-A0D1-9376F2E67646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4F671-CE53-4357-A2D3-C53DD4354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9CDA0-9592-45C3-984A-98426CFF2E20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90C43-C490-48C2-9EB1-C0F918E59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83FA-D258-4ABD-A0C0-51511998547A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2AE03-0B97-47FB-9593-FF2DBB4A9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3C527-3729-4780-8A49-09A828651251}" type="datetime1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67594-452E-416E-8CAD-F17EBC0A6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55249-E317-4AE8-91BA-B83FCAF29B2C}" type="datetime1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6919-38AD-4CC7-A3A9-8BE85D46B9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08F94-9EE1-4078-80DF-F7CC80B9DA76}" type="datetime1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FBA1-C126-450E-A9C7-136DF1A1A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360B1-9DF4-4A4E-9E68-F6A6B8E7BD7D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00C5E-58E4-42E5-A4C8-81C19A049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E6469-D56D-45D0-BC26-0F2EF5DBAADF}" type="datetime1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4105F-E528-4D51-93D0-4DC846F12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20000"/>
                <a:lumOff val="8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8EEB7C-5F30-4363-B5A6-BDC1227870F4}" type="datetime1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250547-9D46-4BB8-AF4F-F21148532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736849C0-677C-7481-B0A4-38D3FB8CBBDC}"/>
              </a:ext>
            </a:extLst>
          </p:cNvPr>
          <p:cNvSpPr/>
          <p:nvPr userDrawn="1"/>
        </p:nvSpPr>
        <p:spPr>
          <a:xfrm>
            <a:off x="0" y="5918980"/>
            <a:ext cx="9146983" cy="779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EAB2A62-36EB-2BBD-4D0E-ECD24F4146E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1883" y="5920199"/>
            <a:ext cx="64563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 charset="0"/>
              </a:rPr>
              <a:t>Saddleback Wilderness Overview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Univers LT 59 UltraCondensed"/>
                <a:ea typeface="+mn-ea"/>
                <a:cs typeface="Arial"/>
              </a:rPr>
              <a:t>Orange County Parks Trails Subcommittee – </a:t>
            </a:r>
            <a:r>
              <a:rPr lang="en-US" sz="2000">
                <a:solidFill>
                  <a:srgbClr val="EEECE1"/>
                </a:solidFill>
                <a:latin typeface="Univers LT 59 UltraCondensed"/>
                <a:cs typeface="Arial"/>
              </a:rPr>
              <a:t>August 9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Univers LT 59 UltraCondensed"/>
                <a:ea typeface="+mn-ea"/>
                <a:cs typeface="Arial"/>
              </a:rPr>
              <a:t>,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BA8D76-E9A5-3306-4B61-02DD92365436}"/>
              </a:ext>
            </a:extLst>
          </p:cNvPr>
          <p:cNvSpPr/>
          <p:nvPr userDrawn="1"/>
        </p:nvSpPr>
        <p:spPr>
          <a:xfrm>
            <a:off x="6548246" y="5919802"/>
            <a:ext cx="1992312" cy="777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 descr="County Seal - High Res - Color.eps">
            <a:extLst>
              <a:ext uri="{FF2B5EF4-FFF2-40B4-BE49-F238E27FC236}">
                <a16:creationId xmlns:a16="http://schemas.microsoft.com/office/drawing/2014/main" id="{F9EAB713-88DB-966C-16BA-B6A0717F6AB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673784" y="6046802"/>
            <a:ext cx="5508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OC_parks logo_Final.jpg">
            <a:extLst>
              <a:ext uri="{FF2B5EF4-FFF2-40B4-BE49-F238E27FC236}">
                <a16:creationId xmlns:a16="http://schemas.microsoft.com/office/drawing/2014/main" id="{08DDE8BA-CABE-664E-7CF0-CF156E68B9B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 l="15324"/>
          <a:stretch>
            <a:fillRect/>
          </a:stretch>
        </p:blipFill>
        <p:spPr bwMode="auto">
          <a:xfrm>
            <a:off x="6780021" y="5983302"/>
            <a:ext cx="6000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FC90A73-2B77-B6C0-FF3A-B48B1A2FB126}"/>
              </a:ext>
            </a:extLst>
          </p:cNvPr>
          <p:cNvSpPr txBox="1">
            <a:spLocks/>
          </p:cNvSpPr>
          <p:nvPr userDrawn="1"/>
        </p:nvSpPr>
        <p:spPr>
          <a:xfrm>
            <a:off x="7008866" y="615078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F34F671-CE53-4357-A2D3-C53DD435434B}" type="slidenum">
              <a:rPr lang="en-US" smtClean="0">
                <a:solidFill>
                  <a:schemeClr val="bg1"/>
                </a:solidFill>
                <a:latin typeface="Univers LT 59 UltraCondensed" panose="020B0900000000000000" pitchFamily="34" charset="0"/>
              </a:rPr>
              <a:pPr algn="r">
                <a:defRPr/>
              </a:pPr>
              <a:t>‹#›</a:t>
            </a:fld>
            <a:endParaRPr lang="en-US">
              <a:solidFill>
                <a:schemeClr val="bg1"/>
              </a:solidFill>
              <a:latin typeface="Univers LT 59 UltraCondensed" panose="020B09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C0A2082-DB0F-211B-C262-E48A9AC8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6984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908C22-9185-A1F4-E433-81F8973B3A94}"/>
              </a:ext>
            </a:extLst>
          </p:cNvPr>
          <p:cNvSpPr txBox="1"/>
          <p:nvPr/>
        </p:nvSpPr>
        <p:spPr>
          <a:xfrm>
            <a:off x="2297097" y="3233237"/>
            <a:ext cx="4594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7AB8F847-3CF3-308D-DD16-CC63F9C3161C}"/>
              </a:ext>
            </a:extLst>
          </p:cNvPr>
          <p:cNvSpPr/>
          <p:nvPr/>
        </p:nvSpPr>
        <p:spPr>
          <a:xfrm>
            <a:off x="0" y="5918980"/>
            <a:ext cx="9146983" cy="779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C0057AB-3AD9-7D1A-075D-5E0B3A1551D8}"/>
              </a:ext>
            </a:extLst>
          </p:cNvPr>
          <p:cNvSpPr txBox="1">
            <a:spLocks/>
          </p:cNvSpPr>
          <p:nvPr/>
        </p:nvSpPr>
        <p:spPr bwMode="auto">
          <a:xfrm>
            <a:off x="91883" y="5920199"/>
            <a:ext cx="64563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ctr"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 charset="0"/>
              </a:rPr>
              <a:t>Saddleback Wilderness Overview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Univers LT 59 UltraCondensed"/>
                <a:ea typeface="+mn-ea"/>
                <a:cs typeface="Arial"/>
              </a:rPr>
              <a:t>Orange County Parks Trails Subcommittee – </a:t>
            </a:r>
            <a:r>
              <a:rPr lang="en-US" sz="2000">
                <a:solidFill>
                  <a:srgbClr val="EEECE1"/>
                </a:solidFill>
                <a:latin typeface="Univers LT 59 UltraCondensed"/>
                <a:cs typeface="Arial"/>
              </a:rPr>
              <a:t>August 9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Univers LT 59 UltraCondensed"/>
                <a:ea typeface="+mn-ea"/>
                <a:cs typeface="Arial"/>
              </a:rPr>
              <a:t>,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6D11D-734B-F308-8E0F-E818579C0947}"/>
              </a:ext>
            </a:extLst>
          </p:cNvPr>
          <p:cNvSpPr/>
          <p:nvPr/>
        </p:nvSpPr>
        <p:spPr>
          <a:xfrm>
            <a:off x="6548246" y="5918981"/>
            <a:ext cx="1992312" cy="7802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" name="Picture 11" descr="County Seal - High Res - Color.eps">
            <a:extLst>
              <a:ext uri="{FF2B5EF4-FFF2-40B4-BE49-F238E27FC236}">
                <a16:creationId xmlns:a16="http://schemas.microsoft.com/office/drawing/2014/main" id="{A5819A84-F1DD-9A52-B09C-1D315421F3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3784" y="6046802"/>
            <a:ext cx="5508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OC_parks logo_Final.jpg">
            <a:extLst>
              <a:ext uri="{FF2B5EF4-FFF2-40B4-BE49-F238E27FC236}">
                <a16:creationId xmlns:a16="http://schemas.microsoft.com/office/drawing/2014/main" id="{0BFC6A21-1270-EDF5-3083-67EBDE5ADC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24"/>
          <a:stretch>
            <a:fillRect/>
          </a:stretch>
        </p:blipFill>
        <p:spPr bwMode="auto">
          <a:xfrm>
            <a:off x="6780021" y="5983302"/>
            <a:ext cx="6000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030F690-C0FF-9F28-A4E6-65FF63BD51D9}"/>
              </a:ext>
            </a:extLst>
          </p:cNvPr>
          <p:cNvSpPr txBox="1">
            <a:spLocks/>
          </p:cNvSpPr>
          <p:nvPr/>
        </p:nvSpPr>
        <p:spPr>
          <a:xfrm>
            <a:off x="7008866" y="615078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9F34F671-CE53-4357-A2D3-C53DD435434B}" type="slidenum">
              <a:rPr lang="en-US" smtClean="0">
                <a:solidFill>
                  <a:schemeClr val="bg1"/>
                </a:solidFill>
                <a:latin typeface="Univers LT 59 UltraCondensed" panose="020B0900000000000000" pitchFamily="34" charset="0"/>
              </a:rPr>
              <a:pPr algn="r">
                <a:defRPr/>
              </a:pPr>
              <a:t>1</a:t>
            </a:fld>
            <a:endParaRPr lang="en-US">
              <a:solidFill>
                <a:schemeClr val="bg1"/>
              </a:solidFill>
              <a:latin typeface="Univers LT 59 UltraCondensed" panose="020B0900000000000000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858C88-1AD1-D833-D2BE-0F2F5F36A0E2}"/>
              </a:ext>
            </a:extLst>
          </p:cNvPr>
          <p:cNvGrpSpPr/>
          <p:nvPr/>
        </p:nvGrpSpPr>
        <p:grpSpPr>
          <a:xfrm>
            <a:off x="366149" y="1686360"/>
            <a:ext cx="4372017" cy="2507857"/>
            <a:chOff x="366149" y="1686360"/>
            <a:chExt cx="4372017" cy="25078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6EE5E9A-04E9-C425-38D1-A437D83B17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227" t="20981" r="65799" b="46648"/>
            <a:stretch/>
          </p:blipFill>
          <p:spPr>
            <a:xfrm>
              <a:off x="366149" y="1686360"/>
              <a:ext cx="4372017" cy="2507857"/>
            </a:xfrm>
            <a:prstGeom prst="rect">
              <a:avLst/>
            </a:prstGeom>
            <a:ln w="101600" cap="sq">
              <a:solidFill>
                <a:srgbClr val="7F7F7F"/>
              </a:solidFill>
              <a:miter lim="800000"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CDA1F51-DD2B-9071-7342-07CB7FE55B8E}"/>
                </a:ext>
              </a:extLst>
            </p:cNvPr>
            <p:cNvSpPr txBox="1"/>
            <p:nvPr/>
          </p:nvSpPr>
          <p:spPr>
            <a:xfrm>
              <a:off x="1457979" y="3529938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15%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7BD6E4-C21F-562C-0049-62F3C82A62DA}"/>
                </a:ext>
              </a:extLst>
            </p:cNvPr>
            <p:cNvSpPr txBox="1"/>
            <p:nvPr/>
          </p:nvSpPr>
          <p:spPr>
            <a:xfrm>
              <a:off x="1075482" y="3028976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9DD9085-5CDC-8E82-9E02-CDDB27D64CAC}"/>
                </a:ext>
              </a:extLst>
            </p:cNvPr>
            <p:cNvSpPr txBox="1"/>
            <p:nvPr/>
          </p:nvSpPr>
          <p:spPr>
            <a:xfrm>
              <a:off x="3574156" y="2494744"/>
              <a:ext cx="6419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86%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C9BF-23F4-44C5-B26F-E9BCFD9B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53" y="3671490"/>
            <a:ext cx="8225367" cy="4525963"/>
          </a:xfrm>
        </p:spPr>
        <p:txBody>
          <a:bodyPr/>
          <a:lstStyle/>
          <a:p>
            <a:pPr marL="0" indent="0">
              <a:buNone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ED2AE-37FC-85D1-2156-B9D488C58DBB}"/>
              </a:ext>
            </a:extLst>
          </p:cNvPr>
          <p:cNvSpPr txBox="1"/>
          <p:nvPr/>
        </p:nvSpPr>
        <p:spPr>
          <a:xfrm>
            <a:off x="316610" y="596472"/>
            <a:ext cx="50748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  <a:t>Survey Feedback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F9E248-00A9-9949-24E0-54A89A434B44}"/>
              </a:ext>
            </a:extLst>
          </p:cNvPr>
          <p:cNvGrpSpPr/>
          <p:nvPr/>
        </p:nvGrpSpPr>
        <p:grpSpPr>
          <a:xfrm>
            <a:off x="4394250" y="2451943"/>
            <a:ext cx="4383601" cy="2982502"/>
            <a:chOff x="4442430" y="2504388"/>
            <a:chExt cx="4383601" cy="29825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1DF59F-52C9-6A85-ECAC-11C8AC80D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11" t="30347" r="66005" b="25352"/>
            <a:stretch/>
          </p:blipFill>
          <p:spPr>
            <a:xfrm>
              <a:off x="4442430" y="2504388"/>
              <a:ext cx="4383601" cy="2982502"/>
            </a:xfrm>
            <a:prstGeom prst="rect">
              <a:avLst/>
            </a:prstGeom>
            <a:ln w="101600" cap="sq">
              <a:solidFill>
                <a:srgbClr val="7F7F7F"/>
              </a:solidFill>
              <a:miter lim="800000"/>
            </a:ln>
            <a:effectLst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E32217-AB81-CDEE-B990-8ED8521952A8}"/>
                </a:ext>
              </a:extLst>
            </p:cNvPr>
            <p:cNvSpPr txBox="1"/>
            <p:nvPr/>
          </p:nvSpPr>
          <p:spPr>
            <a:xfrm>
              <a:off x="6057071" y="3972754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32%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AC4053-5118-B517-15BF-B4D29778899B}"/>
                </a:ext>
              </a:extLst>
            </p:cNvPr>
            <p:cNvSpPr txBox="1"/>
            <p:nvPr/>
          </p:nvSpPr>
          <p:spPr>
            <a:xfrm>
              <a:off x="5212477" y="4658081"/>
              <a:ext cx="6547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4%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F5FA363-1CD9-7697-543C-7D41801106DA}"/>
                </a:ext>
              </a:extLst>
            </p:cNvPr>
            <p:cNvSpPr txBox="1"/>
            <p:nvPr/>
          </p:nvSpPr>
          <p:spPr>
            <a:xfrm>
              <a:off x="6420827" y="4317226"/>
              <a:ext cx="5938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44%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D456C37-B709-B09D-1028-747BEC94186B}"/>
                </a:ext>
              </a:extLst>
            </p:cNvPr>
            <p:cNvSpPr txBox="1"/>
            <p:nvPr/>
          </p:nvSpPr>
          <p:spPr>
            <a:xfrm>
              <a:off x="5525064" y="3653049"/>
              <a:ext cx="6746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14%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2996013-78DA-F80C-C330-78C62EA0C512}"/>
                </a:ext>
              </a:extLst>
            </p:cNvPr>
            <p:cNvSpPr txBox="1"/>
            <p:nvPr/>
          </p:nvSpPr>
          <p:spPr>
            <a:xfrm>
              <a:off x="5241052" y="3285144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5%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6D5832-9D0C-F093-6409-95ED5F9D6A3E}"/>
                </a:ext>
              </a:extLst>
            </p:cNvPr>
            <p:cNvSpPr txBox="1"/>
            <p:nvPr/>
          </p:nvSpPr>
          <p:spPr>
            <a:xfrm>
              <a:off x="5139821" y="5000131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1%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5E179D8-4233-EEF7-3463-6F4A2CF28DE1}"/>
              </a:ext>
            </a:extLst>
          </p:cNvPr>
          <p:cNvSpPr txBox="1"/>
          <p:nvPr/>
        </p:nvSpPr>
        <p:spPr>
          <a:xfrm>
            <a:off x="3501762" y="5619167"/>
            <a:ext cx="714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 Note: All percentages are rounded, therefore responses may not equal 100%</a:t>
            </a:r>
          </a:p>
        </p:txBody>
      </p:sp>
    </p:spTree>
    <p:extLst>
      <p:ext uri="{BB962C8B-B14F-4D97-AF65-F5344CB8AC3E}">
        <p14:creationId xmlns:p14="http://schemas.microsoft.com/office/powerpoint/2010/main" val="227300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34ED2AE-37FC-85D1-2156-B9D488C58DBB}"/>
              </a:ext>
            </a:extLst>
          </p:cNvPr>
          <p:cNvSpPr txBox="1"/>
          <p:nvPr/>
        </p:nvSpPr>
        <p:spPr>
          <a:xfrm>
            <a:off x="476057" y="585960"/>
            <a:ext cx="50748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  <a:t>Survey Feedback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4AB4E3-7A3C-FA86-524E-560B182E2B4E}"/>
              </a:ext>
            </a:extLst>
          </p:cNvPr>
          <p:cNvGrpSpPr/>
          <p:nvPr/>
        </p:nvGrpSpPr>
        <p:grpSpPr>
          <a:xfrm>
            <a:off x="4579047" y="1431009"/>
            <a:ext cx="4113165" cy="2666044"/>
            <a:chOff x="4699046" y="1475350"/>
            <a:chExt cx="4113165" cy="26660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A88A75-823F-1D5D-F7E2-C4FF1ED25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965" t="30315" r="66306" b="28764"/>
            <a:stretch/>
          </p:blipFill>
          <p:spPr>
            <a:xfrm>
              <a:off x="4699046" y="1475350"/>
              <a:ext cx="4113165" cy="2666044"/>
            </a:xfrm>
            <a:prstGeom prst="rect">
              <a:avLst/>
            </a:prstGeom>
            <a:ln w="101600" cap="sq">
              <a:solidFill>
                <a:srgbClr val="7F7F7F"/>
              </a:solidFill>
              <a:miter lim="800000"/>
            </a:ln>
            <a:effectLst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582201-B807-E100-E364-D43F04ACD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4818065" y="1693067"/>
              <a:ext cx="287335" cy="15954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39B53E-E1C8-2412-570D-D73965D977DB}"/>
                </a:ext>
              </a:extLst>
            </p:cNvPr>
            <p:cNvSpPr txBox="1"/>
            <p:nvPr/>
          </p:nvSpPr>
          <p:spPr>
            <a:xfrm>
              <a:off x="7516337" y="3321027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47%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2F93E-CA7E-47BB-88EC-87ABB1BED116}"/>
                </a:ext>
              </a:extLst>
            </p:cNvPr>
            <p:cNvSpPr txBox="1"/>
            <p:nvPr/>
          </p:nvSpPr>
          <p:spPr>
            <a:xfrm>
              <a:off x="5105400" y="3875513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24%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1668C6B-6233-2F5F-59B5-05949C62FAFF}"/>
                </a:ext>
              </a:extLst>
            </p:cNvPr>
            <p:cNvSpPr txBox="1"/>
            <p:nvPr/>
          </p:nvSpPr>
          <p:spPr>
            <a:xfrm>
              <a:off x="5515848" y="3044326"/>
              <a:ext cx="5734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22%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EA64E8-D5C4-A150-3C7D-8A095B807A80}"/>
                </a:ext>
              </a:extLst>
            </p:cNvPr>
            <p:cNvSpPr txBox="1"/>
            <p:nvPr/>
          </p:nvSpPr>
          <p:spPr>
            <a:xfrm>
              <a:off x="5955939" y="2627987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7%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84F1B9D-87AE-7955-B947-055E5638EF34}"/>
              </a:ext>
            </a:extLst>
          </p:cNvPr>
          <p:cNvSpPr txBox="1"/>
          <p:nvPr/>
        </p:nvSpPr>
        <p:spPr>
          <a:xfrm>
            <a:off x="3534232" y="5611188"/>
            <a:ext cx="714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* Note: All percentages are rounded, therefore responses may not equal 100%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4D7205-1AA8-3572-99BD-CF42D9055241}"/>
              </a:ext>
            </a:extLst>
          </p:cNvPr>
          <p:cNvGrpSpPr/>
          <p:nvPr/>
        </p:nvGrpSpPr>
        <p:grpSpPr>
          <a:xfrm>
            <a:off x="535085" y="2582917"/>
            <a:ext cx="4252777" cy="2666044"/>
            <a:chOff x="267183" y="2521031"/>
            <a:chExt cx="4289012" cy="27264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5D4621-CA3B-40D6-01AC-D4DC1DA0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572" t="22541" r="65919" b="43096"/>
            <a:stretch/>
          </p:blipFill>
          <p:spPr>
            <a:xfrm>
              <a:off x="267183" y="2521031"/>
              <a:ext cx="4289012" cy="2726472"/>
            </a:xfrm>
            <a:prstGeom prst="rect">
              <a:avLst/>
            </a:prstGeom>
            <a:ln w="101600" cap="sq">
              <a:solidFill>
                <a:srgbClr val="7F7F7F"/>
              </a:solidFill>
              <a:miter lim="800000"/>
            </a:ln>
            <a:effectLst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D26AA0-BDF4-A2E6-E2EB-4229B6825ADD}"/>
                </a:ext>
              </a:extLst>
            </p:cNvPr>
            <p:cNvSpPr txBox="1"/>
            <p:nvPr/>
          </p:nvSpPr>
          <p:spPr>
            <a:xfrm>
              <a:off x="2481867" y="4436233"/>
              <a:ext cx="5619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55%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7B56E2-2133-681E-CEA7-16C760FEF6C5}"/>
                </a:ext>
              </a:extLst>
            </p:cNvPr>
            <p:cNvSpPr txBox="1"/>
            <p:nvPr/>
          </p:nvSpPr>
          <p:spPr>
            <a:xfrm>
              <a:off x="914056" y="3922953"/>
              <a:ext cx="503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1%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5502E-2E28-4BC3-8344-C412E244D098}"/>
                </a:ext>
              </a:extLst>
            </p:cNvPr>
            <p:cNvSpPr txBox="1"/>
            <p:nvPr/>
          </p:nvSpPr>
          <p:spPr>
            <a:xfrm>
              <a:off x="2130695" y="3437165"/>
              <a:ext cx="5619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43%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511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42493-8FF4-40FF-8636-39BEE3EF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27" y="633079"/>
            <a:ext cx="3895344" cy="779491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Looking Ahead</a:t>
            </a:r>
            <a:br>
              <a:rPr lang="en-US" sz="6000" dirty="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</a:br>
            <a:endParaRPr lang="en-US" sz="1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889D6FC-3484-AF31-E5AE-4350CC4F0E6B}"/>
              </a:ext>
            </a:extLst>
          </p:cNvPr>
          <p:cNvSpPr txBox="1">
            <a:spLocks/>
          </p:cNvSpPr>
          <p:nvPr/>
        </p:nvSpPr>
        <p:spPr bwMode="auto">
          <a:xfrm>
            <a:off x="444161" y="1412570"/>
            <a:ext cx="3621054" cy="164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Naming of the trails</a:t>
            </a:r>
            <a:endParaRPr lang="en-US" sz="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US" sz="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Reassess trail difficulty ratings</a:t>
            </a:r>
            <a:br>
              <a:rPr lang="en-US" sz="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improvements</a:t>
            </a:r>
            <a:endParaRPr lang="en-US" sz="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A34FE4-819A-436C-D4FF-28408BC57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031" y="687947"/>
            <a:ext cx="3706046" cy="4941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BF0717-DF3D-E6D5-417A-2C713C3C4236}"/>
              </a:ext>
            </a:extLst>
          </p:cNvPr>
          <p:cNvSpPr txBox="1"/>
          <p:nvPr/>
        </p:nvSpPr>
        <p:spPr>
          <a:xfrm>
            <a:off x="6050573" y="5391880"/>
            <a:ext cx="1919654" cy="246221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/>
              <a:t>Native deerweed </a:t>
            </a:r>
            <a:r>
              <a:rPr lang="en-US" sz="1000"/>
              <a:t>in bloom</a:t>
            </a:r>
          </a:p>
        </p:txBody>
      </p:sp>
    </p:spTree>
    <p:extLst>
      <p:ext uri="{BB962C8B-B14F-4D97-AF65-F5344CB8AC3E}">
        <p14:creationId xmlns:p14="http://schemas.microsoft.com/office/powerpoint/2010/main" val="198970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42493-8FF4-40FF-8636-39BEE3EF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328" y="1423728"/>
            <a:ext cx="3895344" cy="151735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8C7CA4-9AF6-4CB1-8787-4A84F0D6E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472" y="2860404"/>
            <a:ext cx="1676555" cy="1705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DD730-9696-4E63-BD51-F56E70D21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875" y="2860404"/>
            <a:ext cx="2504597" cy="17052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5E1031-0C68-4B7F-A781-745D61948573}"/>
              </a:ext>
            </a:extLst>
          </p:cNvPr>
          <p:cNvSpPr txBox="1"/>
          <p:nvPr/>
        </p:nvSpPr>
        <p:spPr>
          <a:xfrm>
            <a:off x="1367938" y="4565636"/>
            <a:ext cx="7509847" cy="400110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/>
              <a:t>Grasshopper Sparrows, Catalina Mariposa Lilies, Orange-Throated Whiptail Lizards, and Intermediate Mariposa Lilies</a:t>
            </a:r>
            <a:r>
              <a:rPr lang="en-US" sz="1000" dirty="0"/>
              <a:t> are all special status species in Saddleback Wilderness</a:t>
            </a:r>
          </a:p>
        </p:txBody>
      </p:sp>
      <p:pic>
        <p:nvPicPr>
          <p:cNvPr id="7" name="Picture 6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2188149B-CBA5-B687-1B0C-040EC32D8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129" y="2860404"/>
            <a:ext cx="2358113" cy="1705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66874A-55D2-C133-01FB-87F1850783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90" t="16379" r="6105" b="16738"/>
          <a:stretch/>
        </p:blipFill>
        <p:spPr>
          <a:xfrm>
            <a:off x="225674" y="2860404"/>
            <a:ext cx="2325412" cy="17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2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842493-8FF4-40FF-8636-39BEE3EF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4" y="1315583"/>
            <a:ext cx="3660535" cy="1143000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600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CAEC1-4CD5-8D95-458E-577A4E241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428" y="2168522"/>
            <a:ext cx="4999102" cy="35269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  <a:br>
              <a:rPr lang="en-US" sz="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Planning &amp; Improvements</a:t>
            </a: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Trail System</a:t>
            </a: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Public Access</a:t>
            </a:r>
            <a:br>
              <a:rPr lang="en-US" sz="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Survey Feedback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59BBAF-FAE3-EB03-7EAC-AE52CE7A8001}"/>
              </a:ext>
            </a:extLst>
          </p:cNvPr>
          <p:cNvCxnSpPr>
            <a:cxnSpLocks/>
          </p:cNvCxnSpPr>
          <p:nvPr/>
        </p:nvCxnSpPr>
        <p:spPr>
          <a:xfrm>
            <a:off x="4078224" y="1200747"/>
            <a:ext cx="0" cy="39593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0A150D3-FEE0-1A3A-2315-E4C04B6E6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24" t="21387" r="15894" b="27009"/>
          <a:stretch/>
        </p:blipFill>
        <p:spPr>
          <a:xfrm>
            <a:off x="437893" y="2276008"/>
            <a:ext cx="3527651" cy="2750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B514B6-BBEE-459E-8D10-6A1CBB4FDC60}"/>
              </a:ext>
            </a:extLst>
          </p:cNvPr>
          <p:cNvSpPr txBox="1"/>
          <p:nvPr/>
        </p:nvSpPr>
        <p:spPr>
          <a:xfrm>
            <a:off x="2224456" y="4780375"/>
            <a:ext cx="1741088" cy="246221"/>
          </a:xfrm>
          <a:prstGeom prst="rect">
            <a:avLst/>
          </a:prstGeom>
          <a:solidFill>
            <a:srgbClr val="FBF6DD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b="1"/>
              <a:t>Saddleback Wilderness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4321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42EAB2-E158-0EA1-B302-B2A7A515D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21" t="17793" r="61849" b="4174"/>
          <a:stretch/>
        </p:blipFill>
        <p:spPr>
          <a:xfrm>
            <a:off x="4330461" y="101686"/>
            <a:ext cx="4437818" cy="574702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F4BAD7A-7CC9-493E-811D-E6B03A26A925}"/>
              </a:ext>
            </a:extLst>
          </p:cNvPr>
          <p:cNvSpPr txBox="1">
            <a:spLocks/>
          </p:cNvSpPr>
          <p:nvPr/>
        </p:nvSpPr>
        <p:spPr bwMode="auto">
          <a:xfrm>
            <a:off x="433639" y="591427"/>
            <a:ext cx="3249063" cy="130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80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Background – </a:t>
            </a:r>
            <a:br>
              <a:rPr lang="en-US" sz="380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</a:br>
            <a:r>
              <a:rPr lang="en-US" sz="380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Location &amp; Description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D5C4E-B6C7-1EA1-D90C-62FB712CEE26}"/>
              </a:ext>
            </a:extLst>
          </p:cNvPr>
          <p:cNvSpPr txBox="1"/>
          <p:nvPr/>
        </p:nvSpPr>
        <p:spPr>
          <a:xfrm>
            <a:off x="433638" y="1926359"/>
            <a:ext cx="37674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Located along Santiago Canyon Road between the intersection of State Roads 241 and 261 and Irvine Lake access</a:t>
            </a:r>
            <a:br>
              <a:rPr lang="en-US" sz="400"/>
            </a:br>
            <a:endParaRPr lang="en-US" sz="4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Approximately 430 acres</a:t>
            </a:r>
            <a:br>
              <a:rPr lang="en-US" sz="400"/>
            </a:br>
            <a:endParaRPr lang="en-US" sz="4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Four major native habitat communities</a:t>
            </a:r>
            <a:br>
              <a:rPr lang="en-US" sz="400"/>
            </a:br>
            <a:endParaRPr lang="en-US" sz="4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Multiple special status wildlife and plant species</a:t>
            </a:r>
            <a:br>
              <a:rPr lang="en-US" sz="400"/>
            </a:br>
            <a:endParaRPr lang="en-US" sz="4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Orange County Parks Foundation and NCCP/HCP Conservation Easements</a:t>
            </a:r>
          </a:p>
        </p:txBody>
      </p:sp>
    </p:spTree>
    <p:extLst>
      <p:ext uri="{BB962C8B-B14F-4D97-AF65-F5344CB8AC3E}">
        <p14:creationId xmlns:p14="http://schemas.microsoft.com/office/powerpoint/2010/main" val="239254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9616"/>
            <a:ext cx="8229600" cy="74766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Background – History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434E4-FCBE-439F-8C1A-4D5586201AE7}"/>
              </a:ext>
            </a:extLst>
          </p:cNvPr>
          <p:cNvSpPr txBox="1"/>
          <p:nvPr/>
        </p:nvSpPr>
        <p:spPr>
          <a:xfrm>
            <a:off x="469497" y="1381614"/>
            <a:ext cx="4440254" cy="450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200" dirty="0"/>
            </a:br>
            <a:endParaRPr lang="en-US" sz="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1967 – Saddleback Park open for motocross</a:t>
            </a:r>
            <a:br>
              <a:rPr lang="en-US" sz="400" dirty="0"/>
            </a:br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1984 – Saddleback Park phases out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2014 – Donated to OC Parks by The Irvine Company</a:t>
            </a:r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2019 – Complete Interim Recreation and Resource Management Plan (IRRMP)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2020 – Conduct baseline biological surveys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2021 – Begin preliminary trail routing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2022 – Initiate interim improvements and install trail network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50" dirty="0"/>
              <a:t>2023 – Open for managed public access and begin visitor surveys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FA792B-E967-88C8-8215-16C8679DCB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4" t="46822" r="15224" b="25137"/>
          <a:stretch/>
        </p:blipFill>
        <p:spPr>
          <a:xfrm>
            <a:off x="4836607" y="3381522"/>
            <a:ext cx="3720810" cy="23828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A771DF-555D-EC0C-AEA8-002DB311105F}"/>
              </a:ext>
            </a:extLst>
          </p:cNvPr>
          <p:cNvGrpSpPr/>
          <p:nvPr/>
        </p:nvGrpSpPr>
        <p:grpSpPr>
          <a:xfrm>
            <a:off x="4769948" y="791405"/>
            <a:ext cx="3787469" cy="2602298"/>
            <a:chOff x="4769948" y="863518"/>
            <a:chExt cx="3787469" cy="260229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179C71-83A5-8FE6-517B-E5BAC1266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6607" y="863518"/>
              <a:ext cx="3720810" cy="259011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2950DE-A61A-69BC-CCBD-3FF36A41EFF8}"/>
                </a:ext>
              </a:extLst>
            </p:cNvPr>
            <p:cNvSpPr txBox="1"/>
            <p:nvPr/>
          </p:nvSpPr>
          <p:spPr>
            <a:xfrm>
              <a:off x="4769948" y="3081095"/>
              <a:ext cx="3485981" cy="384721"/>
            </a:xfrm>
            <a:prstGeom prst="rect">
              <a:avLst/>
            </a:prstGeom>
            <a:solidFill>
              <a:srgbClr val="FBF6DD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Saddleback Park </a:t>
              </a:r>
              <a:r>
                <a:rPr lang="en-US" sz="1000" dirty="0"/>
                <a:t>motocross in the 1970s–80s </a:t>
              </a:r>
              <a:br>
                <a:rPr lang="en-US" sz="1000" dirty="0"/>
              </a:br>
              <a:r>
                <a:rPr lang="en-US" sz="900" dirty="0"/>
                <a:t>*Courtesy of </a:t>
              </a:r>
              <a:r>
                <a:rPr lang="en-US" sz="900" dirty="0" err="1"/>
                <a:t>MXA</a:t>
              </a:r>
              <a:r>
                <a:rPr lang="en-US" sz="900" dirty="0"/>
                <a:t> Motocross Action (motocrossactionmag.com) </a:t>
              </a:r>
              <a:endParaRPr lang="en-US" sz="10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0CD7CF7-DAAC-F399-C4D7-5C6EDD6FFA84}"/>
              </a:ext>
            </a:extLst>
          </p:cNvPr>
          <p:cNvSpPr txBox="1"/>
          <p:nvPr/>
        </p:nvSpPr>
        <p:spPr>
          <a:xfrm>
            <a:off x="4769948" y="5386741"/>
            <a:ext cx="2671460" cy="400110"/>
          </a:xfrm>
          <a:prstGeom prst="rect">
            <a:avLst/>
          </a:prstGeom>
          <a:solidFill>
            <a:srgbClr val="FBF6DD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Saddleback Wilderness </a:t>
            </a:r>
            <a:r>
              <a:rPr lang="en-US" sz="1000"/>
              <a:t>in the present day, with recovering native habitats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569" y="577313"/>
            <a:ext cx="7437346" cy="779491"/>
          </a:xfrm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800" dirty="0">
                <a:solidFill>
                  <a:schemeClr val="bg2">
                    <a:lumMod val="10000"/>
                  </a:schemeClr>
                </a:solidFill>
                <a:latin typeface="Univers LT 59 UltraCondensed" panose="020B0900000000000000" pitchFamily="34" charset="0"/>
              </a:rPr>
              <a:t>Planning &amp; Improvements</a:t>
            </a:r>
          </a:p>
        </p:txBody>
      </p:sp>
      <p:pic>
        <p:nvPicPr>
          <p:cNvPr id="4" name="Picture 3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E31D9E58-6E9A-07FA-1BF7-59711CED8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74" b="38429"/>
          <a:stretch/>
        </p:blipFill>
        <p:spPr>
          <a:xfrm>
            <a:off x="500667" y="3357812"/>
            <a:ext cx="4071333" cy="2194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EE4AB-C11A-276F-4E10-D2C0F270590D}"/>
              </a:ext>
            </a:extLst>
          </p:cNvPr>
          <p:cNvSpPr txBox="1"/>
          <p:nvPr/>
        </p:nvSpPr>
        <p:spPr>
          <a:xfrm>
            <a:off x="271569" y="1305953"/>
            <a:ext cx="3983016" cy="172354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br>
              <a:rPr lang="en-US" sz="200" dirty="0"/>
            </a:br>
            <a:endParaRPr lang="en-US" sz="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Baseline biological surveys</a:t>
            </a:r>
            <a:endParaRPr lang="en-US" sz="400" dirty="0"/>
          </a:p>
          <a:p>
            <a:r>
              <a:rPr lang="en-US" sz="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Parking area</a:t>
            </a:r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Trail system and lookout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Signage and map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Access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AFA521-75E9-6A79-4485-A0B18DD4A4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56153" t="7231" r="6633" b="11383"/>
          <a:stretch/>
        </p:blipFill>
        <p:spPr>
          <a:xfrm>
            <a:off x="3218561" y="1927654"/>
            <a:ext cx="2489772" cy="1826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831B4C-8E9F-AC82-394D-F1C8B93A6546}"/>
              </a:ext>
            </a:extLst>
          </p:cNvPr>
          <p:cNvSpPr txBox="1"/>
          <p:nvPr/>
        </p:nvSpPr>
        <p:spPr>
          <a:xfrm>
            <a:off x="465744" y="5216056"/>
            <a:ext cx="4106255" cy="400110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Planning process </a:t>
            </a:r>
            <a:r>
              <a:rPr lang="en-US" sz="1000"/>
              <a:t>for Saddleback Wilderness, considering recreation opportunities, natural and cultural resources, and facility operations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88D650-CE84-9C26-067D-AE01EACA2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333" y="728563"/>
            <a:ext cx="3164098" cy="240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688BDE-071E-00E7-6367-7138684B6E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7844" y="3136009"/>
            <a:ext cx="3164098" cy="2280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6AAC57-D224-DC1E-A7D2-CC2B6BB692C9}"/>
              </a:ext>
            </a:extLst>
          </p:cNvPr>
          <p:cNvSpPr txBox="1"/>
          <p:nvPr/>
        </p:nvSpPr>
        <p:spPr>
          <a:xfrm>
            <a:off x="5627991" y="5016001"/>
            <a:ext cx="3324782" cy="400110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Parking and staging area </a:t>
            </a:r>
            <a:r>
              <a:rPr lang="en-US" sz="1000"/>
              <a:t>for Saddleback Wilderness, in 2013 and 2023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380579-05AC-4006-17B7-A05FC038F877}"/>
              </a:ext>
            </a:extLst>
          </p:cNvPr>
          <p:cNvSpPr txBox="1"/>
          <p:nvPr/>
        </p:nvSpPr>
        <p:spPr>
          <a:xfrm>
            <a:off x="3216435" y="3508332"/>
            <a:ext cx="2410578" cy="246221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Field staff </a:t>
            </a:r>
            <a:r>
              <a:rPr lang="en-US" sz="1000" dirty="0"/>
              <a:t>staking a future lookout area</a:t>
            </a:r>
          </a:p>
        </p:txBody>
      </p:sp>
    </p:spTree>
    <p:extLst>
      <p:ext uri="{BB962C8B-B14F-4D97-AF65-F5344CB8AC3E}">
        <p14:creationId xmlns:p14="http://schemas.microsoft.com/office/powerpoint/2010/main" val="3716058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706B4-B82E-5B03-A317-7F9445C8D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6"/>
          <a:stretch/>
        </p:blipFill>
        <p:spPr>
          <a:xfrm>
            <a:off x="4275714" y="155274"/>
            <a:ext cx="4741275" cy="5727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07D04-5EA3-24C7-65B1-880689425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818" y="3614406"/>
            <a:ext cx="2341025" cy="2268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F298C-DF5B-81CD-846B-B83A2AF12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07" r="11458" b="12688"/>
          <a:stretch/>
        </p:blipFill>
        <p:spPr>
          <a:xfrm>
            <a:off x="1510979" y="2934958"/>
            <a:ext cx="1332866" cy="19106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C9BF-23F4-44C5-B26F-E9BCFD9B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99" y="1170019"/>
            <a:ext cx="8225367" cy="4525963"/>
          </a:xfrm>
        </p:spPr>
        <p:txBody>
          <a:bodyPr/>
          <a:lstStyle/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ED2AE-37FC-85D1-2156-B9D488C58DBB}"/>
              </a:ext>
            </a:extLst>
          </p:cNvPr>
          <p:cNvSpPr txBox="1"/>
          <p:nvPr/>
        </p:nvSpPr>
        <p:spPr>
          <a:xfrm>
            <a:off x="508887" y="548942"/>
            <a:ext cx="3875269" cy="12618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  <a:t>Trail Network</a:t>
            </a:r>
            <a:b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</a:b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Univers LT 59 UltraCondensed" panose="020B0900000000000000" pitchFamily="34" charset="0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85BAE1-1859-4612-A82F-952CD98C2337}"/>
              </a:ext>
            </a:extLst>
          </p:cNvPr>
          <p:cNvSpPr txBox="1"/>
          <p:nvPr/>
        </p:nvSpPr>
        <p:spPr>
          <a:xfrm>
            <a:off x="539411" y="1363841"/>
            <a:ext cx="3465525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Trail routing</a:t>
            </a:r>
          </a:p>
          <a:p>
            <a:pPr marL="461963" lvl="1" indent="-173038">
              <a:buFont typeface="Arial" panose="020B0604020202020204" pitchFamily="34" charset="0"/>
              <a:buChar char="•"/>
            </a:pPr>
            <a:r>
              <a:rPr lang="en-US" sz="1700" dirty="0"/>
              <a:t>Use of biological surveys</a:t>
            </a:r>
          </a:p>
          <a:p>
            <a:pPr marL="461963" lvl="1" indent="-173038">
              <a:buFont typeface="Arial" panose="020B0604020202020204" pitchFamily="34" charset="0"/>
              <a:buChar char="•"/>
            </a:pPr>
            <a:r>
              <a:rPr lang="en-US" sz="1700" dirty="0"/>
              <a:t>Subject Matter Expert (SME) assessments</a:t>
            </a:r>
            <a:br>
              <a:rPr lang="en-US" sz="400" dirty="0"/>
            </a:br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Trail installation </a:t>
            </a:r>
            <a:br>
              <a:rPr lang="en-US" sz="200" dirty="0"/>
            </a:br>
            <a:endParaRPr lang="en-US" sz="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D81323-E3F1-47D4-989D-B97744B2F84A}"/>
              </a:ext>
            </a:extLst>
          </p:cNvPr>
          <p:cNvSpPr txBox="1"/>
          <p:nvPr/>
        </p:nvSpPr>
        <p:spPr>
          <a:xfrm>
            <a:off x="2806112" y="5636993"/>
            <a:ext cx="1402983" cy="246221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/>
              <a:t>Trail assessment</a:t>
            </a:r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FD066-6706-F158-EAED-4B33C206B0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50" t="-889" r="5696" b="889"/>
          <a:stretch/>
        </p:blipFill>
        <p:spPr>
          <a:xfrm>
            <a:off x="127011" y="2915793"/>
            <a:ext cx="1346235" cy="1929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38A1C-6B4D-EC1E-B608-E04353FC7C43}"/>
              </a:ext>
            </a:extLst>
          </p:cNvPr>
          <p:cNvSpPr txBox="1"/>
          <p:nvPr/>
        </p:nvSpPr>
        <p:spPr>
          <a:xfrm>
            <a:off x="54196" y="4845637"/>
            <a:ext cx="2769933" cy="553998"/>
          </a:xfrm>
          <a:prstGeom prst="rect">
            <a:avLst/>
          </a:prstGeom>
          <a:solidFill>
            <a:srgbClr val="FBF6DD">
              <a:alpha val="7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Sensitive resources</a:t>
            </a:r>
            <a:r>
              <a:rPr lang="en-US" sz="1000" dirty="0"/>
              <a:t>, Catalina mariposa lilies and fossilized whale bones found during SME assessments</a:t>
            </a:r>
          </a:p>
        </p:txBody>
      </p:sp>
    </p:spTree>
    <p:extLst>
      <p:ext uri="{BB962C8B-B14F-4D97-AF65-F5344CB8AC3E}">
        <p14:creationId xmlns:p14="http://schemas.microsoft.com/office/powerpoint/2010/main" val="374212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C9BF-23F4-44C5-B26F-E9BCFD9B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99" y="1170019"/>
            <a:ext cx="8225367" cy="4525963"/>
          </a:xfrm>
        </p:spPr>
        <p:txBody>
          <a:bodyPr/>
          <a:lstStyle/>
          <a:p>
            <a:pPr marL="0" indent="0">
              <a:buNone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ED2AE-37FC-85D1-2156-B9D488C58DBB}"/>
              </a:ext>
            </a:extLst>
          </p:cNvPr>
          <p:cNvSpPr txBox="1"/>
          <p:nvPr/>
        </p:nvSpPr>
        <p:spPr>
          <a:xfrm>
            <a:off x="492035" y="599890"/>
            <a:ext cx="8386119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  <a:t>Public Access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85BAE1-1859-4612-A82F-952CD98C2337}"/>
              </a:ext>
            </a:extLst>
          </p:cNvPr>
          <p:cNvSpPr txBox="1"/>
          <p:nvPr/>
        </p:nvSpPr>
        <p:spPr>
          <a:xfrm>
            <a:off x="492035" y="1353868"/>
            <a:ext cx="4065630" cy="2605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Opened March 27, 2023</a:t>
            </a:r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Self-scheduled access several Saturdays throughout April–May</a:t>
            </a:r>
            <a:endParaRPr lang="en-US" sz="400" dirty="0"/>
          </a:p>
          <a:p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Trial to evaluate self-scheduled user group-specific access in June</a:t>
            </a:r>
            <a:br>
              <a:rPr lang="en-US" sz="400" dirty="0"/>
            </a:br>
            <a:endParaRPr lang="en-US" sz="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Beginning in July, monthly managed access the first Saturday of each month</a:t>
            </a:r>
            <a:br>
              <a:rPr lang="en-US" sz="200" dirty="0"/>
            </a:br>
            <a:endParaRPr lang="en-US" sz="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42E953-902C-450D-CACB-B91F99526C98}"/>
              </a:ext>
            </a:extLst>
          </p:cNvPr>
          <p:cNvGrpSpPr/>
          <p:nvPr/>
        </p:nvGrpSpPr>
        <p:grpSpPr>
          <a:xfrm>
            <a:off x="4572000" y="599890"/>
            <a:ext cx="4137623" cy="4063534"/>
            <a:chOff x="4579779" y="845215"/>
            <a:chExt cx="4137623" cy="4063534"/>
          </a:xfrm>
        </p:grpSpPr>
        <p:pic>
          <p:nvPicPr>
            <p:cNvPr id="5" name="Picture 4" descr="A group of people standing around a podium&#10;&#10;Description automatically generated with medium confidence">
              <a:extLst>
                <a:ext uri="{FF2B5EF4-FFF2-40B4-BE49-F238E27FC236}">
                  <a16:creationId xmlns:a16="http://schemas.microsoft.com/office/drawing/2014/main" id="{2F22AB5D-B9AE-018F-62AA-F86CA4C6D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0135"/>
            <a:stretch/>
          </p:blipFill>
          <p:spPr>
            <a:xfrm>
              <a:off x="4579779" y="845215"/>
              <a:ext cx="4067973" cy="402254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D81323-E3F1-47D4-989D-B97744B2F84A}"/>
                </a:ext>
              </a:extLst>
            </p:cNvPr>
            <p:cNvSpPr txBox="1"/>
            <p:nvPr/>
          </p:nvSpPr>
          <p:spPr>
            <a:xfrm>
              <a:off x="5172692" y="4508639"/>
              <a:ext cx="3544710" cy="400110"/>
            </a:xfrm>
            <a:prstGeom prst="rect">
              <a:avLst/>
            </a:prstGeom>
            <a:solidFill>
              <a:srgbClr val="FBF6DD">
                <a:alpha val="72000"/>
              </a:srgb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b="1"/>
                <a:t>Ribbon-cutting ceremony </a:t>
              </a:r>
              <a:r>
                <a:rPr lang="en-US" sz="1000"/>
                <a:t>to welcome the public to the newest OC Parks facility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38B6C96-961B-1046-6CE2-AEF18B5AB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435" y="3879758"/>
            <a:ext cx="2915602" cy="18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4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2C9BF-23F4-44C5-B26F-E9BCFD9B1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53" y="3671490"/>
            <a:ext cx="8225367" cy="4525963"/>
          </a:xfrm>
        </p:spPr>
        <p:txBody>
          <a:bodyPr/>
          <a:lstStyle/>
          <a:p>
            <a:pPr marL="0" indent="0">
              <a:buNone/>
            </a:pP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ED2AE-37FC-85D1-2156-B9D488C58DBB}"/>
              </a:ext>
            </a:extLst>
          </p:cNvPr>
          <p:cNvSpPr txBox="1"/>
          <p:nvPr/>
        </p:nvSpPr>
        <p:spPr>
          <a:xfrm>
            <a:off x="481962" y="612473"/>
            <a:ext cx="50748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  <a:t>Survey Feedback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B68173E-4A5B-2D5F-4219-665C59018D98}"/>
              </a:ext>
            </a:extLst>
          </p:cNvPr>
          <p:cNvGrpSpPr/>
          <p:nvPr/>
        </p:nvGrpSpPr>
        <p:grpSpPr>
          <a:xfrm>
            <a:off x="481962" y="1639173"/>
            <a:ext cx="4146983" cy="2575309"/>
            <a:chOff x="263162" y="1635137"/>
            <a:chExt cx="4146983" cy="257530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8B85E3D-2195-214F-EF93-375FB4E66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784" t="13671" r="67247" b="54595"/>
            <a:stretch/>
          </p:blipFill>
          <p:spPr>
            <a:xfrm>
              <a:off x="263162" y="1635137"/>
              <a:ext cx="4146983" cy="2575309"/>
            </a:xfrm>
            <a:prstGeom prst="rect">
              <a:avLst/>
            </a:prstGeom>
            <a:ln w="101600" cap="sq">
              <a:solidFill>
                <a:srgbClr val="7F7F7F"/>
              </a:solidFill>
              <a:miter lim="800000"/>
            </a:ln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8A67B1-E5B3-5DEF-8845-DB4F62118038}"/>
                </a:ext>
              </a:extLst>
            </p:cNvPr>
            <p:cNvSpPr txBox="1"/>
            <p:nvPr/>
          </p:nvSpPr>
          <p:spPr>
            <a:xfrm>
              <a:off x="362039" y="3347589"/>
              <a:ext cx="5025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33%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804F7A3-1586-B6A3-A762-0419924F026F}"/>
                </a:ext>
              </a:extLst>
            </p:cNvPr>
            <p:cNvSpPr txBox="1"/>
            <p:nvPr/>
          </p:nvSpPr>
          <p:spPr>
            <a:xfrm>
              <a:off x="298357" y="2679175"/>
              <a:ext cx="5025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6%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A8EF4D-8DB1-DA23-77BC-C7C98C8161A4}"/>
                </a:ext>
              </a:extLst>
            </p:cNvPr>
            <p:cNvSpPr txBox="1"/>
            <p:nvPr/>
          </p:nvSpPr>
          <p:spPr>
            <a:xfrm>
              <a:off x="497350" y="2505914"/>
              <a:ext cx="3910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2744A80-873B-D393-8CAA-0FABCBF8D572}"/>
                </a:ext>
              </a:extLst>
            </p:cNvPr>
            <p:cNvSpPr txBox="1"/>
            <p:nvPr/>
          </p:nvSpPr>
          <p:spPr>
            <a:xfrm>
              <a:off x="378491" y="2340313"/>
              <a:ext cx="5025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1%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286E694-4A76-DED9-95EF-CD739163DD25}"/>
                </a:ext>
              </a:extLst>
            </p:cNvPr>
            <p:cNvSpPr txBox="1"/>
            <p:nvPr/>
          </p:nvSpPr>
          <p:spPr>
            <a:xfrm>
              <a:off x="2940391" y="3744806"/>
              <a:ext cx="5025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60%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FFBB0A-B57D-3A73-3F75-369BCAA1E2D5}"/>
              </a:ext>
            </a:extLst>
          </p:cNvPr>
          <p:cNvGrpSpPr/>
          <p:nvPr/>
        </p:nvGrpSpPr>
        <p:grpSpPr>
          <a:xfrm>
            <a:off x="4971330" y="1643685"/>
            <a:ext cx="3715390" cy="3415879"/>
            <a:chOff x="4622720" y="1881050"/>
            <a:chExt cx="3715390" cy="3415879"/>
          </a:xfrm>
          <a:effectLst/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D3AAD39-0107-4182-0782-15C1A9EDFA2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14529" t="22286" r="68541" b="23200"/>
            <a:stretch/>
          </p:blipFill>
          <p:spPr>
            <a:xfrm>
              <a:off x="4622720" y="1881050"/>
              <a:ext cx="3715390" cy="3415879"/>
            </a:xfrm>
            <a:prstGeom prst="rect">
              <a:avLst/>
            </a:prstGeom>
            <a:ln w="101600" cap="sq">
              <a:solidFill>
                <a:srgbClr val="7F7F7F"/>
              </a:solidFill>
              <a:miter lim="800000"/>
            </a:ln>
            <a:effec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EA1675-2538-88CF-049D-D9C7FFB34A07}"/>
                </a:ext>
              </a:extLst>
            </p:cNvPr>
            <p:cNvSpPr txBox="1"/>
            <p:nvPr/>
          </p:nvSpPr>
          <p:spPr>
            <a:xfrm>
              <a:off x="5768289" y="4778571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13%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02569B-34B8-A4A3-AD70-17A7866A3A1D}"/>
                </a:ext>
              </a:extLst>
            </p:cNvPr>
            <p:cNvSpPr txBox="1"/>
            <p:nvPr/>
          </p:nvSpPr>
          <p:spPr>
            <a:xfrm>
              <a:off x="5786289" y="3700118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13%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BBAA4-9882-E64E-4394-32A95B66C396}"/>
                </a:ext>
              </a:extLst>
            </p:cNvPr>
            <p:cNvSpPr txBox="1"/>
            <p:nvPr/>
          </p:nvSpPr>
          <p:spPr>
            <a:xfrm>
              <a:off x="8132331" y="1898199"/>
              <a:ext cx="20577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379C43-5C38-BFAB-1227-0FCF0408E97D}"/>
                </a:ext>
              </a:extLst>
            </p:cNvPr>
            <p:cNvSpPr txBox="1"/>
            <p:nvPr/>
          </p:nvSpPr>
          <p:spPr>
            <a:xfrm>
              <a:off x="5535440" y="2634122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4%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1B5BDE-32B9-2C10-9B6A-EA3AB0F384B3}"/>
                </a:ext>
              </a:extLst>
            </p:cNvPr>
            <p:cNvSpPr txBox="1"/>
            <p:nvPr/>
          </p:nvSpPr>
          <p:spPr>
            <a:xfrm>
              <a:off x="6425686" y="4510981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36%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9D1379-0AE2-7A95-F198-A248CABFD4C9}"/>
                </a:ext>
              </a:extLst>
            </p:cNvPr>
            <p:cNvSpPr txBox="1"/>
            <p:nvPr/>
          </p:nvSpPr>
          <p:spPr>
            <a:xfrm>
              <a:off x="5645707" y="2893231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7%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BE99C1-DEBF-286A-5D8B-86ECDF54FBC1}"/>
                </a:ext>
              </a:extLst>
            </p:cNvPr>
            <p:cNvSpPr txBox="1"/>
            <p:nvPr/>
          </p:nvSpPr>
          <p:spPr>
            <a:xfrm>
              <a:off x="5591225" y="3439157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6%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6E2502-0BC1-E607-0549-94B8F7961960}"/>
                </a:ext>
              </a:extLst>
            </p:cNvPr>
            <p:cNvSpPr txBox="1"/>
            <p:nvPr/>
          </p:nvSpPr>
          <p:spPr>
            <a:xfrm>
              <a:off x="5582467" y="3165644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4%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27CE84C-C876-85FD-B515-806555E4FD28}"/>
                </a:ext>
              </a:extLst>
            </p:cNvPr>
            <p:cNvSpPr txBox="1"/>
            <p:nvPr/>
          </p:nvSpPr>
          <p:spPr>
            <a:xfrm>
              <a:off x="6100791" y="3956950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25%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E65ED3-8970-C805-C393-041424232B32}"/>
                </a:ext>
              </a:extLst>
            </p:cNvPr>
            <p:cNvSpPr txBox="1"/>
            <p:nvPr/>
          </p:nvSpPr>
          <p:spPr>
            <a:xfrm>
              <a:off x="6378082" y="4247230"/>
              <a:ext cx="50250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34%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A3E00B-D13C-416A-CE7B-A1EEF093D75F}"/>
                </a:ext>
              </a:extLst>
            </p:cNvPr>
            <p:cNvSpPr txBox="1"/>
            <p:nvPr/>
          </p:nvSpPr>
          <p:spPr>
            <a:xfrm flipV="1">
              <a:off x="6462486" y="2144420"/>
              <a:ext cx="556740" cy="205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sz="1000" b="1">
                <a:solidFill>
                  <a:schemeClr val="bg1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69247443-3626-EE6D-1619-E2CDF94CB071}"/>
              </a:ext>
            </a:extLst>
          </p:cNvPr>
          <p:cNvSpPr txBox="1"/>
          <p:nvPr/>
        </p:nvSpPr>
        <p:spPr>
          <a:xfrm>
            <a:off x="3453338" y="5644927"/>
            <a:ext cx="714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 Note: All percentages are rounded, therefore responses may not equal 100%</a:t>
            </a:r>
          </a:p>
        </p:txBody>
      </p:sp>
    </p:spTree>
    <p:extLst>
      <p:ext uri="{BB962C8B-B14F-4D97-AF65-F5344CB8AC3E}">
        <p14:creationId xmlns:p14="http://schemas.microsoft.com/office/powerpoint/2010/main" val="39893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FFEB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D9E32CC6-8823-2FF0-5C1A-2FF4DD71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9" t="20864" r="64541" b="19753"/>
          <a:stretch/>
        </p:blipFill>
        <p:spPr>
          <a:xfrm>
            <a:off x="4091424" y="1360737"/>
            <a:ext cx="4796509" cy="3728827"/>
          </a:xfrm>
          <a:prstGeom prst="rect">
            <a:avLst/>
          </a:prstGeom>
          <a:ln w="101600" cap="sq">
            <a:solidFill>
              <a:srgbClr val="7F7F7F"/>
            </a:solidFill>
            <a:miter lim="800000"/>
          </a:ln>
          <a:effectLst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E0D93C9-1511-6100-4B8D-A777E7CDB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7" t="32647" r="71014" b="32769"/>
          <a:stretch/>
        </p:blipFill>
        <p:spPr>
          <a:xfrm>
            <a:off x="546396" y="1925146"/>
            <a:ext cx="3217714" cy="2864846"/>
          </a:xfrm>
          <a:prstGeom prst="rect">
            <a:avLst/>
          </a:prstGeom>
          <a:ln w="101600" cap="sq">
            <a:solidFill>
              <a:srgbClr val="7F7F7F"/>
            </a:solidFill>
            <a:miter lim="8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4ED2AE-37FC-85D1-2156-B9D488C58DBB}"/>
              </a:ext>
            </a:extLst>
          </p:cNvPr>
          <p:cNvSpPr txBox="1"/>
          <p:nvPr/>
        </p:nvSpPr>
        <p:spPr>
          <a:xfrm>
            <a:off x="543375" y="619400"/>
            <a:ext cx="5074852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nivers LT 59 UltraCondensed" panose="020B0900000000000000" pitchFamily="34" charset="0"/>
                <a:ea typeface="+mn-ea"/>
                <a:cs typeface="Arial"/>
              </a:rPr>
              <a:t>Survey Feedback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85B3DF-22CF-5A69-A336-657CAB17FCC6}"/>
              </a:ext>
            </a:extLst>
          </p:cNvPr>
          <p:cNvSpPr/>
          <p:nvPr/>
        </p:nvSpPr>
        <p:spPr>
          <a:xfrm>
            <a:off x="1259397" y="1991214"/>
            <a:ext cx="243100" cy="285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A1675-2538-88CF-049D-D9C7FFB34A07}"/>
              </a:ext>
            </a:extLst>
          </p:cNvPr>
          <p:cNvSpPr txBox="1"/>
          <p:nvPr/>
        </p:nvSpPr>
        <p:spPr>
          <a:xfrm>
            <a:off x="7396528" y="2139811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82%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02569B-34B8-A4A3-AD70-17A7866A3A1D}"/>
              </a:ext>
            </a:extLst>
          </p:cNvPr>
          <p:cNvSpPr txBox="1"/>
          <p:nvPr/>
        </p:nvSpPr>
        <p:spPr>
          <a:xfrm>
            <a:off x="5220455" y="2396713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BBAA4-9882-E64E-4394-32A95B66C396}"/>
              </a:ext>
            </a:extLst>
          </p:cNvPr>
          <p:cNvSpPr txBox="1"/>
          <p:nvPr/>
        </p:nvSpPr>
        <p:spPr>
          <a:xfrm>
            <a:off x="6199865" y="2660076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32%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379C43-5C38-BFAB-1227-0FCF0408E97D}"/>
              </a:ext>
            </a:extLst>
          </p:cNvPr>
          <p:cNvSpPr txBox="1"/>
          <p:nvPr/>
        </p:nvSpPr>
        <p:spPr>
          <a:xfrm>
            <a:off x="7396528" y="2937594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78%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1B5BDE-32B9-2C10-9B6A-EA3AB0F384B3}"/>
              </a:ext>
            </a:extLst>
          </p:cNvPr>
          <p:cNvSpPr txBox="1"/>
          <p:nvPr/>
        </p:nvSpPr>
        <p:spPr>
          <a:xfrm>
            <a:off x="7272703" y="3234459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77%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D1379-0AE2-7A95-F198-A248CABFD4C9}"/>
              </a:ext>
            </a:extLst>
          </p:cNvPr>
          <p:cNvSpPr txBox="1"/>
          <p:nvPr/>
        </p:nvSpPr>
        <p:spPr>
          <a:xfrm>
            <a:off x="5503768" y="3496917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15%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BE99C1-DEBF-286A-5D8B-86ECDF54FBC1}"/>
              </a:ext>
            </a:extLst>
          </p:cNvPr>
          <p:cNvSpPr txBox="1"/>
          <p:nvPr/>
        </p:nvSpPr>
        <p:spPr>
          <a:xfrm>
            <a:off x="5503768" y="3743138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16%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6E2502-0BC1-E607-0549-94B8F7961960}"/>
              </a:ext>
            </a:extLst>
          </p:cNvPr>
          <p:cNvSpPr txBox="1"/>
          <p:nvPr/>
        </p:nvSpPr>
        <p:spPr>
          <a:xfrm>
            <a:off x="7004115" y="4003440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69%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7CE84C-C876-85FD-B515-806555E4FD28}"/>
              </a:ext>
            </a:extLst>
          </p:cNvPr>
          <p:cNvSpPr txBox="1"/>
          <p:nvPr/>
        </p:nvSpPr>
        <p:spPr>
          <a:xfrm>
            <a:off x="6516468" y="4289480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45%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E65ED3-8970-C805-C393-041424232B32}"/>
              </a:ext>
            </a:extLst>
          </p:cNvPr>
          <p:cNvSpPr txBox="1"/>
          <p:nvPr/>
        </p:nvSpPr>
        <p:spPr>
          <a:xfrm>
            <a:off x="5697357" y="4550827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24%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406074-6B8C-F6E8-2110-33881BE4BCB6}"/>
              </a:ext>
            </a:extLst>
          </p:cNvPr>
          <p:cNvSpPr txBox="1"/>
          <p:nvPr/>
        </p:nvSpPr>
        <p:spPr>
          <a:xfrm>
            <a:off x="761776" y="3152950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11%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93E593-0947-192A-E6FC-EEED8874B74E}"/>
              </a:ext>
            </a:extLst>
          </p:cNvPr>
          <p:cNvSpPr txBox="1"/>
          <p:nvPr/>
        </p:nvSpPr>
        <p:spPr>
          <a:xfrm>
            <a:off x="943934" y="2801887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3%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4B74A1-C094-8DA0-48E0-0F0E7E9C6353}"/>
              </a:ext>
            </a:extLst>
          </p:cNvPr>
          <p:cNvSpPr txBox="1"/>
          <p:nvPr/>
        </p:nvSpPr>
        <p:spPr>
          <a:xfrm>
            <a:off x="1129693" y="2625482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1%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EF273C-B150-D92B-DC99-2437A07AE95D}"/>
              </a:ext>
            </a:extLst>
          </p:cNvPr>
          <p:cNvSpPr txBox="1"/>
          <p:nvPr/>
        </p:nvSpPr>
        <p:spPr>
          <a:xfrm>
            <a:off x="2785347" y="4527753"/>
            <a:ext cx="502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86%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FBFEDEA-6F83-1648-1510-C21A54C5C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8149" b="13815"/>
          <a:stretch/>
        </p:blipFill>
        <p:spPr>
          <a:xfrm>
            <a:off x="4357088" y="4507468"/>
            <a:ext cx="792932" cy="24622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2623A1B-D9F8-64E5-E2EA-A8E282682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92" b="6241"/>
          <a:stretch/>
        </p:blipFill>
        <p:spPr>
          <a:xfrm>
            <a:off x="4347363" y="2128975"/>
            <a:ext cx="792932" cy="25554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6649B5B-E933-9DBF-A2BB-11DD0DC9B902}"/>
              </a:ext>
            </a:extLst>
          </p:cNvPr>
          <p:cNvSpPr/>
          <p:nvPr/>
        </p:nvSpPr>
        <p:spPr>
          <a:xfrm>
            <a:off x="4137770" y="1459714"/>
            <a:ext cx="209594" cy="186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630E44B-EE91-0DE8-CEAB-969A47006835}"/>
              </a:ext>
            </a:extLst>
          </p:cNvPr>
          <p:cNvSpPr txBox="1"/>
          <p:nvPr/>
        </p:nvSpPr>
        <p:spPr>
          <a:xfrm>
            <a:off x="3446764" y="5626000"/>
            <a:ext cx="7144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 Note: All percentages are rounded, therefore responses may not equal 100%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5CB8C8-EDD1-E716-2288-43F13F31D8C4}"/>
              </a:ext>
            </a:extLst>
          </p:cNvPr>
          <p:cNvSpPr/>
          <p:nvPr/>
        </p:nvSpPr>
        <p:spPr>
          <a:xfrm>
            <a:off x="6128238" y="1638221"/>
            <a:ext cx="1354059" cy="2090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6C7368-8727-09BE-CB8C-2FA233536C3D}"/>
              </a:ext>
            </a:extLst>
          </p:cNvPr>
          <p:cNvSpPr txBox="1"/>
          <p:nvPr/>
        </p:nvSpPr>
        <p:spPr>
          <a:xfrm>
            <a:off x="5025081" y="3336325"/>
            <a:ext cx="142232" cy="9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981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2B31A16539224F92EFFED2D82E8C8D" ma:contentTypeVersion="14" ma:contentTypeDescription="Create a new document." ma:contentTypeScope="" ma:versionID="d422b93200dd069d2b2c137d5121f5ef">
  <xsd:schema xmlns:xsd="http://www.w3.org/2001/XMLSchema" xmlns:xs="http://www.w3.org/2001/XMLSchema" xmlns:p="http://schemas.microsoft.com/office/2006/metadata/properties" xmlns:ns2="d3ec142b-de98-4949-9acd-d9a0da6a267b" xmlns:ns3="653fa6a6-4d33-49d3-b74d-6c1eb989b347" targetNamespace="http://schemas.microsoft.com/office/2006/metadata/properties" ma:root="true" ma:fieldsID="24aedf68291b444ce91ee704a21b9dde" ns2:_="" ns3:_="">
    <xsd:import namespace="d3ec142b-de98-4949-9acd-d9a0da6a267b"/>
    <xsd:import namespace="653fa6a6-4d33-49d3-b74d-6c1eb989b3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c142b-de98-4949-9acd-d9a0da6a2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a7e1de9-6f95-4e6a-8df8-200fad8b97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fa6a6-4d33-49d3-b74d-6c1eb989b34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c49c991-453c-4e01-8721-4c1c35cd53f0}" ma:internalName="TaxCatchAll" ma:showField="CatchAllData" ma:web="653fa6a6-4d33-49d3-b74d-6c1eb989b3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haredWithUsers xmlns="653fa6a6-4d33-49d3-b74d-6c1eb989b347">
      <UserInfo>
        <DisplayName>Wu, Jaimie</DisplayName>
        <AccountId>33</AccountId>
        <AccountType/>
      </UserInfo>
      <UserInfo>
        <DisplayName>Gump, John</DisplayName>
        <AccountId>32</AccountId>
        <AccountType/>
      </UserInfo>
      <UserInfo>
        <DisplayName>AOservice01</DisplayName>
        <AccountId>14</AccountId>
        <AccountType/>
      </UserInfo>
      <UserInfo>
        <DisplayName>Everyone</DisplayName>
        <AccountId>10</AccountId>
        <AccountType/>
      </UserInfo>
      <UserInfo>
        <DisplayName>Gaerlan, Natalia</DisplayName>
        <AccountId>21</AccountId>
        <AccountType/>
      </UserInfo>
      <UserInfo>
        <DisplayName>Lee, Eve</DisplayName>
        <AccountId>34</AccountId>
        <AccountType/>
      </UserInfo>
      <UserInfo>
        <DisplayName>Holland, Kirk</DisplayName>
        <AccountId>41</AccountId>
        <AccountType/>
      </UserInfo>
      <UserInfo>
        <DisplayName>Veedor, Joanne</DisplayName>
        <AccountId>20</AccountId>
        <AccountType/>
      </UserInfo>
      <UserInfo>
        <DisplayName>Passow, Pam</DisplayName>
        <AccountId>29</AccountId>
        <AccountType/>
      </UserInfo>
      <UserInfo>
        <DisplayName>Wilson, Michael</DisplayName>
        <AccountId>17</AccountId>
        <AccountType/>
      </UserInfo>
      <UserInfo>
        <DisplayName>Hwang, Kristy</DisplayName>
        <AccountId>16</AccountId>
        <AccountType/>
      </UserInfo>
      <UserInfo>
        <DisplayName>McKinnon, James</DisplayName>
        <AccountId>13</AccountId>
        <AccountType/>
      </UserInfo>
    </SharedWithUsers>
    <lcf76f155ced4ddcb4097134ff3c332f xmlns="d3ec142b-de98-4949-9acd-d9a0da6a267b">
      <Terms xmlns="http://schemas.microsoft.com/office/infopath/2007/PartnerControls"/>
    </lcf76f155ced4ddcb4097134ff3c332f>
    <TaxCatchAll xmlns="653fa6a6-4d33-49d3-b74d-6c1eb989b347" xsi:nil="true"/>
  </documentManagement>
</p:properties>
</file>

<file path=customXml/itemProps1.xml><?xml version="1.0" encoding="utf-8"?>
<ds:datastoreItem xmlns:ds="http://schemas.openxmlformats.org/officeDocument/2006/customXml" ds:itemID="{D76B3868-7545-4EF5-BB78-9D6043548107}">
  <ds:schemaRefs>
    <ds:schemaRef ds:uri="653fa6a6-4d33-49d3-b74d-6c1eb989b347"/>
    <ds:schemaRef ds:uri="d3ec142b-de98-4949-9acd-d9a0da6a267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7A45D24-8D35-4779-81ED-7FCD5F8390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700782-297D-4152-89E0-C21465B9AB8C}">
  <ds:schemaRefs>
    <ds:schemaRef ds:uri="http://www.w3.org/XML/1998/namespace"/>
    <ds:schemaRef ds:uri="d3ec142b-de98-4949-9acd-d9a0da6a267b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653fa6a6-4d33-49d3-b74d-6c1eb989b34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538</Words>
  <Application>Microsoft Office PowerPoint</Application>
  <PresentationFormat>On-screen Show (4:3)</PresentationFormat>
  <Paragraphs>134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Univers LT 59 UltraCondensed</vt:lpstr>
      <vt:lpstr>Wingdings</vt:lpstr>
      <vt:lpstr>Office Theme</vt:lpstr>
      <vt:lpstr>PowerPoint Presentation</vt:lpstr>
      <vt:lpstr>Overview</vt:lpstr>
      <vt:lpstr>PowerPoint Presentation</vt:lpstr>
      <vt:lpstr>Background – History</vt:lpstr>
      <vt:lpstr>Planning &amp;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Ahead </vt:lpstr>
      <vt:lpstr>Questions?</vt:lpstr>
    </vt:vector>
  </TitlesOfParts>
  <Company>truth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IRVINE RANCH OPEN SPACE</dc:title>
  <dc:creator>Joseph Duffy</dc:creator>
  <cp:lastModifiedBy>Naegele, Jennifer</cp:lastModifiedBy>
  <cp:revision>4</cp:revision>
  <cp:lastPrinted>2023-08-09T22:18:06Z</cp:lastPrinted>
  <dcterms:created xsi:type="dcterms:W3CDTF">2010-06-02T19:13:39Z</dcterms:created>
  <dcterms:modified xsi:type="dcterms:W3CDTF">2023-08-09T22:18:13Z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0x010100AE2B31A16539224F92EFFED2D82E8C8D</vt:lpwstr>
  </property>
</Properties>
</file>